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9" r:id="rId9"/>
    <p:sldId id="264" r:id="rId10"/>
    <p:sldId id="263" r:id="rId11"/>
    <p:sldId id="268" r:id="rId12"/>
    <p:sldId id="270" r:id="rId13"/>
    <p:sldId id="267" r:id="rId14"/>
    <p:sldId id="265" r:id="rId15"/>
    <p:sldId id="266" r:id="rId16"/>
    <p:sldId id="271" r:id="rId17"/>
    <p:sldId id="258" r:id="rId18"/>
  </p:sldIdLst>
  <p:sldSz cx="9144000" cy="5143500" type="screen16x9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3F"/>
    <a:srgbClr val="FFCC66"/>
    <a:srgbClr val="FF9900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1E6E-10F4-4791-88F3-F3BA78E3F990}" type="datetimeFigureOut">
              <a:rPr lang="sl-SI" smtClean="0"/>
              <a:pPr/>
              <a:t>19.9.2010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1F89-41B4-44BE-BEA1-6221A579E49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1200" b="0" kern="1200" baseline="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Nekateri uvrščajo med drevesa vse lesnate rastline, ki zrastejo več kot 6 metrov visoko. Grm je rastlina z več olesenelimi stebli, ki se razraščajo tik nad zemljo. </a:t>
            </a:r>
            <a:endParaRPr lang="sl-SI" b="0" dirty="0" smtClean="0">
              <a:latin typeface="Candara" pitchFamily="34" charset="0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11F89-41B4-44BE-BEA1-6221A579E492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6D7F-D0CC-4839-8CFA-089D4C338B40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C05-4E22-4714-9182-C530429B35BF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BFEA-41CD-46A4-80F0-A72A1093F357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937-604A-4DA3-8199-24D21748C176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271-1B2F-4627-9F23-8FE60DE4CD36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87A4-8BF6-4088-AD4A-3FD01E579000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E1AC-0A96-4D83-B858-0D03D65CD764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ABC-8952-4FD6-B7D2-2405B9C02C72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5B75-87B2-4C09-94CF-22BDD4223F03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7DF-E0D8-4738-8515-A707772386B1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CFCF-FE47-4FB2-851F-9530F1284C44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8B24-E99B-4075-9987-29F662CF4420}" type="datetime1">
              <a:rPr lang="sl-SI" smtClean="0"/>
              <a:pPr/>
              <a:t>19.9.2010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Klavdija Štrancar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E6ED-439E-479C-8520-6455BBAB2A2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st.com/clipart.html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o.zrsss.si/~puncer/les/listavci.htm#Lipa" TargetMode="External"/><Relationship Id="rId4" Type="http://schemas.openxmlformats.org/officeDocument/2006/relationships/hyperlink" Target="http://www2.arnes.si/~evelik1/les/listavci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555526"/>
            <a:ext cx="8134672" cy="1712764"/>
          </a:xfrm>
        </p:spPr>
        <p:txBody>
          <a:bodyPr>
            <a:noAutofit/>
          </a:bodyPr>
          <a:lstStyle/>
          <a:p>
            <a:r>
              <a:rPr lang="sl-SI" sz="6000" b="1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</a:rPr>
              <a:t>NAJLJUBŠE DREVO</a:t>
            </a:r>
            <a:endParaRPr lang="sl-SI" sz="6000" b="1" dirty="0">
              <a:solidFill>
                <a:schemeClr val="accent1">
                  <a:lumMod val="50000"/>
                </a:schemeClr>
              </a:solidFill>
              <a:latin typeface="Curlz MT" pitchFamily="82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187624" y="4083918"/>
            <a:ext cx="2664296" cy="86409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latin typeface="Candara" pitchFamily="34" charset="0"/>
              </a:rPr>
              <a:t>Naravoslovje in tehnika 4 </a:t>
            </a:r>
          </a:p>
        </p:txBody>
      </p:sp>
      <p:sp>
        <p:nvSpPr>
          <p:cNvPr id="15" name="Elipsa 14"/>
          <p:cNvSpPr/>
          <p:nvPr/>
        </p:nvSpPr>
        <p:spPr>
          <a:xfrm>
            <a:off x="5940152" y="4155926"/>
            <a:ext cx="2232248" cy="720080"/>
          </a:xfrm>
          <a:prstGeom prst="ellipse">
            <a:avLst/>
          </a:prstGeom>
          <a:ln>
            <a:solidFill>
              <a:srgbClr val="CFCF3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Klavdija Štrancar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2674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860032" y="26749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  <p:pic>
        <p:nvPicPr>
          <p:cNvPr id="2050" name="Picture 2" descr="http://www2.arnes.si/~evelik1/les/lesovi/d_or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3558"/>
            <a:ext cx="4495800" cy="3876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PoljeZBesedilom 5"/>
          <p:cNvSpPr txBox="1"/>
          <p:nvPr/>
        </p:nvSpPr>
        <p:spPr>
          <a:xfrm>
            <a:off x="539552" y="123478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latin typeface="Candara" pitchFamily="34" charset="0"/>
              </a:rPr>
              <a:t>OREH</a:t>
            </a:r>
            <a:endParaRPr lang="sl-SI" sz="3600" b="1" dirty="0">
              <a:latin typeface="Candara" pitchFamily="34" charset="0"/>
            </a:endParaRPr>
          </a:p>
        </p:txBody>
      </p:sp>
      <p:pic>
        <p:nvPicPr>
          <p:cNvPr id="7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7654"/>
            <a:ext cx="2664296" cy="2936164"/>
          </a:xfrm>
          <a:prstGeom prst="rect">
            <a:avLst/>
          </a:prstGeom>
          <a:noFill/>
        </p:spPr>
      </p:pic>
      <p:pic>
        <p:nvPicPr>
          <p:cNvPr id="8" name="Picture 4" descr="http://www2.arnes.si/~evelik1/les/lesovi/ore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15766"/>
            <a:ext cx="208823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Zaokrožen pravokotni oblaček 8"/>
          <p:cNvSpPr/>
          <p:nvPr/>
        </p:nvSpPr>
        <p:spPr>
          <a:xfrm>
            <a:off x="5580112" y="555526"/>
            <a:ext cx="3240360" cy="1152128"/>
          </a:xfrm>
          <a:prstGeom prst="wedgeRoundRectCallout">
            <a:avLst>
              <a:gd name="adj1" fmla="val -7974"/>
              <a:gd name="adj2" fmla="val 8359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MAMA BO IZ OREHOV NAREDILA POTICO, MIZAR PA IZ LESA  SKRINJO.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2.arnes.si/~evelik1/les/lesovi/d_buk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9502"/>
            <a:ext cx="4495800" cy="4314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oljeZBesedilom 4"/>
          <p:cNvSpPr txBox="1"/>
          <p:nvPr/>
        </p:nvSpPr>
        <p:spPr>
          <a:xfrm>
            <a:off x="467544" y="123478"/>
            <a:ext cx="20882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BUKEV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51670"/>
            <a:ext cx="2664296" cy="2936164"/>
          </a:xfrm>
          <a:prstGeom prst="rect">
            <a:avLst/>
          </a:prstGeom>
          <a:noFill/>
        </p:spPr>
      </p:pic>
      <p:pic>
        <p:nvPicPr>
          <p:cNvPr id="7" name="Picture 6" descr="bukev.jpg (17811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31790"/>
            <a:ext cx="201622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Zaokrožen pravokotni oblaček 7"/>
          <p:cNvSpPr/>
          <p:nvPr/>
        </p:nvSpPr>
        <p:spPr>
          <a:xfrm>
            <a:off x="1475656" y="843558"/>
            <a:ext cx="2664296" cy="1008112"/>
          </a:xfrm>
          <a:prstGeom prst="wedgeRoundRectCallout">
            <a:avLst>
              <a:gd name="adj1" fmla="val -22136"/>
              <a:gd name="adj2" fmla="val 705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IZ BUKOVEGA LESA IZDELUJEJO IGRAČE.</a:t>
            </a:r>
            <a:endParaRPr lang="sl-SI" b="1" dirty="0">
              <a:latin typeface="Candara" pitchFamily="34" charset="0"/>
            </a:endParaRPr>
          </a:p>
        </p:txBody>
      </p:sp>
      <p:pic>
        <p:nvPicPr>
          <p:cNvPr id="7172" name="Picture 4" descr="http://www.catsbackalley.com/images/squirre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435846"/>
            <a:ext cx="9048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2.arnes.si/~evelik1/les/lesovi/d_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55526"/>
            <a:ext cx="3494473" cy="4189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251520" y="267494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BOR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9622"/>
            <a:ext cx="2856395" cy="3147864"/>
          </a:xfrm>
          <a:prstGeom prst="rect">
            <a:avLst/>
          </a:prstGeom>
          <a:noFill/>
        </p:spPr>
      </p:pic>
      <p:sp>
        <p:nvSpPr>
          <p:cNvPr id="7" name="Zaokrožen pravokotni oblaček 6"/>
          <p:cNvSpPr/>
          <p:nvPr/>
        </p:nvSpPr>
        <p:spPr>
          <a:xfrm>
            <a:off x="2051720" y="771550"/>
            <a:ext cx="2664296" cy="1584176"/>
          </a:xfrm>
          <a:prstGeom prst="wedgeRoundRectCallout">
            <a:avLst>
              <a:gd name="adj1" fmla="val -56891"/>
              <a:gd name="adj2" fmla="val 339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IZ BOROVEGA LESA SO NAREJENA OKNA, VRATA IN POHIŠTVO.</a:t>
            </a:r>
            <a:endParaRPr lang="sl-SI" b="1" dirty="0">
              <a:latin typeface="Candara" pitchFamily="34" charset="0"/>
            </a:endParaRPr>
          </a:p>
        </p:txBody>
      </p:sp>
      <p:pic>
        <p:nvPicPr>
          <p:cNvPr id="6148" name="Picture 4" descr="borov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7734"/>
            <a:ext cx="2304256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2.arnes.si/~evelik1/les/lesovi/d_sm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7494"/>
            <a:ext cx="3402797" cy="4595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372200" y="195486"/>
            <a:ext cx="24482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SMREKA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1707654"/>
            <a:ext cx="2843808" cy="3075856"/>
          </a:xfrm>
          <a:prstGeom prst="rect">
            <a:avLst/>
          </a:prstGeom>
          <a:noFill/>
        </p:spPr>
      </p:pic>
      <p:sp>
        <p:nvSpPr>
          <p:cNvPr id="7" name="Zaokrožen pravokotni oblaček 6"/>
          <p:cNvSpPr/>
          <p:nvPr/>
        </p:nvSpPr>
        <p:spPr>
          <a:xfrm>
            <a:off x="4211960" y="915566"/>
            <a:ext cx="2448272" cy="2088232"/>
          </a:xfrm>
          <a:prstGeom prst="wedgeRoundRectCallout">
            <a:avLst>
              <a:gd name="adj1" fmla="val 71006"/>
              <a:gd name="adj2" fmla="val 211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SMREKOV LES SE UPORABLJA ZA IZDELAVO INŠTRUMENTOV IN PAPIRJA. </a:t>
            </a:r>
            <a:endParaRPr lang="sl-SI" b="1" dirty="0">
              <a:latin typeface="Candara" pitchFamily="34" charset="0"/>
            </a:endParaRPr>
          </a:p>
        </p:txBody>
      </p:sp>
      <p:pic>
        <p:nvPicPr>
          <p:cNvPr id="5122" name="Picture 2" descr="http://www2.arnes.si/~evelik1/les/sliketest/smr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9782"/>
            <a:ext cx="2165520" cy="730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erboteca.altervista.org/piante_r/rosa_canina_file/rosa_can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03598"/>
            <a:ext cx="2592288" cy="35166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11560" y="339502"/>
            <a:ext cx="20162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ŠIPEK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4098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43558"/>
            <a:ext cx="3248439" cy="3579912"/>
          </a:xfrm>
          <a:prstGeom prst="rect">
            <a:avLst/>
          </a:prstGeom>
          <a:noFill/>
        </p:spPr>
      </p:pic>
      <p:sp>
        <p:nvSpPr>
          <p:cNvPr id="6" name="Zaokrožen pravokotni oblaček 5"/>
          <p:cNvSpPr/>
          <p:nvPr/>
        </p:nvSpPr>
        <p:spPr>
          <a:xfrm>
            <a:off x="3635896" y="555526"/>
            <a:ext cx="2448272" cy="1656184"/>
          </a:xfrm>
          <a:prstGeom prst="wedgeRoundRectCallout">
            <a:avLst>
              <a:gd name="adj1" fmla="val 59476"/>
              <a:gd name="adj2" fmla="val 273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ŠIPEK  VSEBUJE VELIKO VITAMINA  C, ZATO SI BOM IZ NJEGA PRIPRAVIL ČAJ.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http://www.ledinek.com/images/album/Knjiga/Navadna-le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03598"/>
            <a:ext cx="3539678" cy="34011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6660232" y="339502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LESKA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3074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3558"/>
            <a:ext cx="3384376" cy="3614131"/>
          </a:xfrm>
          <a:prstGeom prst="rect">
            <a:avLst/>
          </a:prstGeom>
          <a:noFill/>
        </p:spPr>
      </p:pic>
      <p:sp>
        <p:nvSpPr>
          <p:cNvPr id="6" name="Zaokrožen pravokotni oblaček 5"/>
          <p:cNvSpPr/>
          <p:nvPr/>
        </p:nvSpPr>
        <p:spPr>
          <a:xfrm>
            <a:off x="2771800" y="699542"/>
            <a:ext cx="2232248" cy="1440160"/>
          </a:xfrm>
          <a:prstGeom prst="wedgeRoundRectCallout">
            <a:avLst>
              <a:gd name="adj1" fmla="val -74681"/>
              <a:gd name="adj2" fmla="val 142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MMMM, LEŠNIKI V ČOKOLADI, POTICI ALI KAR TAKO……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edinek.com/images/album/Knjiga/Crni-bez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0"/>
            <a:ext cx="3528392" cy="4461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oljeZBesedilom 3"/>
          <p:cNvSpPr txBox="1"/>
          <p:nvPr/>
        </p:nvSpPr>
        <p:spPr>
          <a:xfrm>
            <a:off x="5220072" y="483518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ČRNI BEZEG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2054" name="Picture 6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378" y="2067694"/>
            <a:ext cx="2597622" cy="2862685"/>
          </a:xfrm>
          <a:prstGeom prst="rect">
            <a:avLst/>
          </a:prstGeom>
          <a:noFill/>
        </p:spPr>
      </p:pic>
      <p:sp>
        <p:nvSpPr>
          <p:cNvPr id="9" name="Zaokrožen pravokotni oblaček 8"/>
          <p:cNvSpPr/>
          <p:nvPr/>
        </p:nvSpPr>
        <p:spPr>
          <a:xfrm>
            <a:off x="3995936" y="1275606"/>
            <a:ext cx="2952328" cy="1728192"/>
          </a:xfrm>
          <a:prstGeom prst="wedgeRoundRectCallout">
            <a:avLst>
              <a:gd name="adj1" fmla="val 66765"/>
              <a:gd name="adj2" fmla="val 391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latin typeface="Candara" pitchFamily="34" charset="0"/>
              </a:rPr>
              <a:t>S ŠABESO SI LAJŠAMO VROČE POLETNE DNI. POZIMI PA SI IZ POSUŠENEGA CVETJA  SKUHAMO ČAJČKE ZOPER PREHLAD.</a:t>
            </a:r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asons.phillipmartin.info/seasons_fall_scene_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64554"/>
            <a:ext cx="5832647" cy="4860539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611560" y="2931790"/>
            <a:ext cx="2160240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dirty="0" smtClean="0">
                <a:hlinkClick r:id="rId3"/>
              </a:rPr>
              <a:t>http://www.pppst.com/clipart.html </a:t>
            </a:r>
            <a:endParaRPr lang="sl-SI" sz="110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04048" y="4155926"/>
            <a:ext cx="3355776" cy="6480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sl-SI" dirty="0" smtClean="0">
                <a:solidFill>
                  <a:schemeClr val="bg1"/>
                </a:solidFill>
                <a:hlinkClick r:id="rId4"/>
              </a:rPr>
              <a:t>Viri:</a:t>
            </a:r>
          </a:p>
          <a:p>
            <a:r>
              <a:rPr lang="sl-SI" dirty="0" smtClean="0">
                <a:solidFill>
                  <a:schemeClr val="bg1"/>
                </a:solidFill>
                <a:hlinkClick r:id="rId4"/>
              </a:rPr>
              <a:t>http://www2.</a:t>
            </a:r>
            <a:r>
              <a:rPr lang="sl-SI" dirty="0" err="1" smtClean="0">
                <a:solidFill>
                  <a:schemeClr val="bg1"/>
                </a:solidFill>
                <a:hlinkClick r:id="rId4"/>
              </a:rPr>
              <a:t>arnes</a:t>
            </a:r>
            <a:r>
              <a:rPr lang="sl-SI" dirty="0" smtClean="0">
                <a:solidFill>
                  <a:schemeClr val="bg1"/>
                </a:solidFill>
                <a:hlinkClick r:id="rId4"/>
              </a:rPr>
              <a:t>.si/~</a:t>
            </a:r>
            <a:r>
              <a:rPr lang="sl-SI" dirty="0" err="1" smtClean="0">
                <a:solidFill>
                  <a:schemeClr val="bg1"/>
                </a:solidFill>
                <a:hlinkClick r:id="rId4"/>
              </a:rPr>
              <a:t>evelik1/les/listavci.htm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  <a:hlinkClick r:id="rId5"/>
              </a:rPr>
              <a:t>http://ro.zrsss.si/~puncer/les/listavci.htm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3" name="Oblak 12"/>
          <p:cNvSpPr/>
          <p:nvPr/>
        </p:nvSpPr>
        <p:spPr>
          <a:xfrm>
            <a:off x="5364088" y="483518"/>
            <a:ext cx="1800200" cy="1080120"/>
          </a:xfrm>
          <a:prstGeom prst="cloudCallout">
            <a:avLst>
              <a:gd name="adj1" fmla="val -105434"/>
              <a:gd name="adj2" fmla="val 6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UH, KOLIKO LISTJA!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cience.phillipmartin.info/science_pla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51670"/>
            <a:ext cx="8075178" cy="2907656"/>
          </a:xfrm>
          <a:prstGeom prst="rect">
            <a:avLst/>
          </a:prstGeom>
          <a:noFill/>
        </p:spPr>
      </p:pic>
      <p:sp>
        <p:nvSpPr>
          <p:cNvPr id="4" name="Ovalni oblaček 3"/>
          <p:cNvSpPr/>
          <p:nvPr/>
        </p:nvSpPr>
        <p:spPr>
          <a:xfrm>
            <a:off x="2699792" y="123478"/>
            <a:ext cx="2880320" cy="1764776"/>
          </a:xfrm>
          <a:prstGeom prst="wedgeEllipseCallout">
            <a:avLst>
              <a:gd name="adj1" fmla="val -40291"/>
              <a:gd name="adj2" fmla="val 63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latin typeface="Candara" pitchFamily="34" charset="0"/>
              </a:rPr>
              <a:t>SI ŽE UGOTOVIL, PO ČEM SE RASTLINE MED SEBOJ RAZLIKUJEJO ?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anguagearts.phillipmartin.info/la_overhe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76152"/>
            <a:ext cx="7416824" cy="4958498"/>
          </a:xfrm>
          <a:prstGeom prst="rect">
            <a:avLst/>
          </a:prstGeom>
          <a:noFill/>
        </p:spPr>
      </p:pic>
      <p:pic>
        <p:nvPicPr>
          <p:cNvPr id="16390" name="Picture 6" descr="Tulips In Bloom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708">
            <a:off x="3325976" y="1094902"/>
            <a:ext cx="576064" cy="781278"/>
          </a:xfrm>
          <a:prstGeom prst="rect">
            <a:avLst/>
          </a:prstGeom>
          <a:noFill/>
        </p:spPr>
      </p:pic>
      <p:pic>
        <p:nvPicPr>
          <p:cNvPr id="16392" name="Picture 8" descr="Acor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34414">
            <a:off x="6745096" y="665161"/>
            <a:ext cx="432048" cy="816776"/>
          </a:xfrm>
          <a:prstGeom prst="rect">
            <a:avLst/>
          </a:prstGeom>
          <a:noFill/>
        </p:spPr>
      </p:pic>
      <p:pic>
        <p:nvPicPr>
          <p:cNvPr id="16396" name="Picture 12" descr="Pear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63836">
            <a:off x="6323797" y="-8019"/>
            <a:ext cx="648072" cy="960728"/>
          </a:xfrm>
          <a:prstGeom prst="rect">
            <a:avLst/>
          </a:prstGeom>
          <a:noFill/>
        </p:spPr>
      </p:pic>
      <p:pic>
        <p:nvPicPr>
          <p:cNvPr id="16402" name="Picture 18" descr="Saguaro Cactus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131590"/>
            <a:ext cx="497976" cy="782954"/>
          </a:xfrm>
          <a:prstGeom prst="rect">
            <a:avLst/>
          </a:prstGeom>
          <a:noFill/>
        </p:spPr>
      </p:pic>
      <p:pic>
        <p:nvPicPr>
          <p:cNvPr id="16404" name="Picture 20" descr="Flower Dandelio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7494"/>
            <a:ext cx="953130" cy="1187724"/>
          </a:xfrm>
          <a:prstGeom prst="rect">
            <a:avLst/>
          </a:prstGeom>
          <a:noFill/>
        </p:spPr>
      </p:pic>
      <p:pic>
        <p:nvPicPr>
          <p:cNvPr id="16410" name="Picture 26" descr="Anemone Canadensis Flower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95486"/>
            <a:ext cx="792088" cy="794565"/>
          </a:xfrm>
          <a:prstGeom prst="rect">
            <a:avLst/>
          </a:prstGeom>
          <a:noFill/>
        </p:spPr>
      </p:pic>
      <p:sp>
        <p:nvSpPr>
          <p:cNvPr id="20" name="PoljeZBesedilom 19"/>
          <p:cNvSpPr txBox="1"/>
          <p:nvPr/>
        </p:nvSpPr>
        <p:spPr>
          <a:xfrm>
            <a:off x="251520" y="2355726"/>
            <a:ext cx="19442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andara" pitchFamily="34" charset="0"/>
              </a:rPr>
              <a:t>PO LISTIH</a:t>
            </a:r>
            <a:endParaRPr lang="sl-SI" sz="2400" b="1" dirty="0">
              <a:latin typeface="Candara" pitchFamily="34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467544" y="3651870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andara" pitchFamily="34" charset="0"/>
              </a:rPr>
              <a:t>STEBLIH</a:t>
            </a:r>
            <a:endParaRPr lang="sl-SI" sz="2400" b="1" dirty="0">
              <a:latin typeface="Candara" pitchFamily="34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6876256" y="2139702"/>
            <a:ext cx="2016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andara" pitchFamily="34" charset="0"/>
              </a:rPr>
              <a:t>CVETOVIH</a:t>
            </a:r>
            <a:endParaRPr lang="sl-SI" sz="2400" b="1" dirty="0">
              <a:latin typeface="Candara" pitchFamily="34" charset="0"/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6948264" y="4227934"/>
            <a:ext cx="16561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Candara" pitchFamily="34" charset="0"/>
              </a:rPr>
              <a:t>PLODOVIH</a:t>
            </a:r>
            <a:endParaRPr lang="sl-SI" sz="2400" b="1" dirty="0">
              <a:latin typeface="Candara" pitchFamily="34" charset="0"/>
            </a:endParaRPr>
          </a:p>
        </p:txBody>
      </p:sp>
      <p:pic>
        <p:nvPicPr>
          <p:cNvPr id="16422" name="Picture 38" descr="Corn 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95486"/>
            <a:ext cx="1041544" cy="812598"/>
          </a:xfrm>
          <a:prstGeom prst="rect">
            <a:avLst/>
          </a:prstGeom>
          <a:noFill/>
        </p:spPr>
      </p:pic>
      <p:pic>
        <p:nvPicPr>
          <p:cNvPr id="16424" name="Picture 40" descr="Leaves Tree Vines Branches Clip 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195486"/>
            <a:ext cx="1807194" cy="1440160"/>
          </a:xfrm>
          <a:prstGeom prst="rect">
            <a:avLst/>
          </a:prstGeom>
          <a:noFill/>
        </p:spPr>
      </p:pic>
      <p:pic>
        <p:nvPicPr>
          <p:cNvPr id="16426" name="Picture 42" descr="Vegetables Set Clip 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195486"/>
            <a:ext cx="861184" cy="844120"/>
          </a:xfrm>
          <a:prstGeom prst="rect">
            <a:avLst/>
          </a:prstGeom>
          <a:noFill/>
        </p:spPr>
      </p:pic>
      <p:pic>
        <p:nvPicPr>
          <p:cNvPr id="15370" name="Picture 10" descr="http://www.lucygardens.com/images/free-vegetable-clipart-beans-green-2200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987574"/>
            <a:ext cx="639282" cy="82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39552" y="339502"/>
            <a:ext cx="82809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/>
              <a:t>RASTLINE, KI IMAJO TRDO, OLESENELO STEBLO, IMENUJEMO </a:t>
            </a:r>
            <a:r>
              <a:rPr lang="sl-SI" sz="2400" b="1" dirty="0" smtClean="0">
                <a:solidFill>
                  <a:srgbClr val="FF0000"/>
                </a:solidFill>
              </a:rPr>
              <a:t>DREVESA</a:t>
            </a:r>
            <a:r>
              <a:rPr lang="sl-SI" sz="2400" b="1" dirty="0" smtClean="0"/>
              <a:t> IN </a:t>
            </a:r>
            <a:r>
              <a:rPr lang="sl-SI" sz="2400" b="1" dirty="0" smtClean="0">
                <a:solidFill>
                  <a:srgbClr val="FF0000"/>
                </a:solidFill>
              </a:rPr>
              <a:t>GRMOVJA</a:t>
            </a:r>
            <a:r>
              <a:rPr lang="sl-SI" sz="2400" b="1" dirty="0" smtClean="0"/>
              <a:t>.</a:t>
            </a:r>
            <a:endParaRPr lang="sl-SI" sz="2400" b="1" dirty="0"/>
          </a:p>
        </p:txBody>
      </p:sp>
      <p:pic>
        <p:nvPicPr>
          <p:cNvPr id="17410" name="Picture 2" descr="http://www.pricklypixel.com/images/assets/con_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5606"/>
            <a:ext cx="8649544" cy="33843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75856" y="483518"/>
            <a:ext cx="302433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Candara" pitchFamily="34" charset="0"/>
              </a:rPr>
              <a:t>NEKATERA DREVESA IMAJO </a:t>
            </a:r>
            <a:r>
              <a:rPr lang="sl-SI" sz="2400" b="1" dirty="0" smtClean="0">
                <a:solidFill>
                  <a:srgbClr val="FF0000"/>
                </a:solidFill>
                <a:latin typeface="Candara" pitchFamily="34" charset="0"/>
              </a:rPr>
              <a:t>GLADKO</a:t>
            </a:r>
            <a:r>
              <a:rPr lang="sl-SI" sz="2400" b="1" dirty="0" smtClean="0">
                <a:latin typeface="Candara" pitchFamily="34" charset="0"/>
              </a:rPr>
              <a:t> SKORJO, DRUGA </a:t>
            </a:r>
            <a:r>
              <a:rPr lang="sl-SI" sz="2400" b="1" dirty="0" smtClean="0">
                <a:solidFill>
                  <a:srgbClr val="FF0000"/>
                </a:solidFill>
                <a:latin typeface="Candara" pitchFamily="34" charset="0"/>
              </a:rPr>
              <a:t>HRAPAVO</a:t>
            </a:r>
            <a:r>
              <a:rPr lang="sl-SI" sz="2400" b="1" dirty="0" smtClean="0">
                <a:latin typeface="Candara" pitchFamily="34" charset="0"/>
              </a:rPr>
              <a:t>.</a:t>
            </a:r>
            <a:endParaRPr lang="sl-SI" sz="2400" b="1" dirty="0">
              <a:latin typeface="Candara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03848" y="3291830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/>
              <a:t>SKORJA IMA VEČJE ALI MANJŠE </a:t>
            </a:r>
            <a:r>
              <a:rPr lang="sl-SI" sz="2400" b="1" dirty="0" smtClean="0">
                <a:solidFill>
                  <a:srgbClr val="FF0000"/>
                </a:solidFill>
              </a:rPr>
              <a:t>RAZPOKE</a:t>
            </a:r>
            <a:r>
              <a:rPr lang="sl-SI" sz="2400" b="1" dirty="0" smtClean="0"/>
              <a:t>.</a:t>
            </a:r>
            <a:endParaRPr lang="sl-SI" sz="2400" b="1" dirty="0"/>
          </a:p>
        </p:txBody>
      </p:sp>
      <p:pic>
        <p:nvPicPr>
          <p:cNvPr id="18434" name="Picture 2" descr="Drevesna skor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1510"/>
            <a:ext cx="2543175" cy="3810000"/>
          </a:xfrm>
          <a:prstGeom prst="rect">
            <a:avLst/>
          </a:prstGeom>
          <a:noFill/>
        </p:spPr>
      </p:pic>
      <p:pic>
        <p:nvPicPr>
          <p:cNvPr id="18436" name="Picture 4" descr="http://img.rtvslo.si/upload/Okolje/breza_albertkolar_s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3518"/>
            <a:ext cx="2562813" cy="342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california_redwo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3518"/>
            <a:ext cx="4937760" cy="4305300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5508104" y="771550"/>
            <a:ext cx="2736304" cy="2160240"/>
          </a:xfrm>
          <a:prstGeom prst="cloudCallout">
            <a:avLst>
              <a:gd name="adj1" fmla="val -74978"/>
              <a:gd name="adj2" fmla="val 109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latin typeface="Candara" pitchFamily="34" charset="0"/>
              </a:rPr>
              <a:t>KAKŠNA PA JE RAZLIKA MED DREVESI IN GRMOVNICAMI?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cience.phillipmartin.info/science_tre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3045"/>
            <a:ext cx="7344816" cy="4080455"/>
          </a:xfrm>
          <a:prstGeom prst="rect">
            <a:avLst/>
          </a:prstGeom>
          <a:noFill/>
        </p:spPr>
      </p:pic>
      <p:sp>
        <p:nvSpPr>
          <p:cNvPr id="3" name="Zaokrožen pravokotni oblaček 2"/>
          <p:cNvSpPr/>
          <p:nvPr/>
        </p:nvSpPr>
        <p:spPr>
          <a:xfrm>
            <a:off x="3635896" y="195486"/>
            <a:ext cx="3888432" cy="936104"/>
          </a:xfrm>
          <a:prstGeom prst="wedgeRoundRectCallout">
            <a:avLst>
              <a:gd name="adj1" fmla="val -34823"/>
              <a:gd name="adj2" fmla="val 934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POMAGAL TI BOM  PRI SPOZNAVANJU NEKATERIH DREVES IN GRMOVNIC IZ TVOJEGA OKOLJA.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2.arnes.si/~evelik1/les/lesovi/d_hrast_d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7574"/>
            <a:ext cx="4795283" cy="39464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oljeZBesedilom 4"/>
          <p:cNvSpPr txBox="1"/>
          <p:nvPr/>
        </p:nvSpPr>
        <p:spPr>
          <a:xfrm>
            <a:off x="467544" y="195486"/>
            <a:ext cx="22322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HRAST</a:t>
            </a:r>
            <a:endParaRPr lang="sl-SI" sz="3600" dirty="0">
              <a:latin typeface="Candara" pitchFamily="34" charset="0"/>
            </a:endParaRPr>
          </a:p>
        </p:txBody>
      </p:sp>
      <p:pic>
        <p:nvPicPr>
          <p:cNvPr id="6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3330"/>
            <a:ext cx="2664296" cy="2936164"/>
          </a:xfrm>
          <a:prstGeom prst="rect">
            <a:avLst/>
          </a:prstGeom>
          <a:noFill/>
        </p:spPr>
      </p:pic>
      <p:pic>
        <p:nvPicPr>
          <p:cNvPr id="7170" name="Picture 2" descr="http://www2.arnes.si/~evelik1/les/lesovi/hrast_radial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9782"/>
            <a:ext cx="2160240" cy="793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Zaokrožen pravokotni oblaček 7"/>
          <p:cNvSpPr/>
          <p:nvPr/>
        </p:nvSpPr>
        <p:spPr>
          <a:xfrm>
            <a:off x="5940152" y="339502"/>
            <a:ext cx="2880320" cy="1440160"/>
          </a:xfrm>
          <a:prstGeom prst="wedgeRoundRectCallout">
            <a:avLst>
              <a:gd name="adj1" fmla="val -14805"/>
              <a:gd name="adj2" fmla="val 6651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PRI NAS DOMA HODIMO PO HRASTOVIH STOPNICAH, VLAK PA VOZI PREKO ŽELEZNIŠKIH PRAGOV. </a:t>
            </a:r>
            <a:endParaRPr lang="sl-SI" b="1" dirty="0">
              <a:latin typeface="Candara" pitchFamily="34" charset="0"/>
            </a:endParaRPr>
          </a:p>
        </p:txBody>
      </p:sp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BRAG8DASIAAhEBAxEB/8QAHAABAAIDAQEBAAAAAAAAAAAAAAYHAgQFAwEI/8QANRAAAQMDAgQDBQcFAQAAAAAAAQACAwQFESExBhJBYQdRcRMiMoGRFCNCcqGx0RVDUoLB4f/EABoBAQADAQEBAAAAAAAAAAAAAAABAwQCBQb/xAAlEQADAAIBBAIBBQAAAAAAAAAAAQIDESEEEjFhBUETIlGBkaH/2gAMAwEAAhEDEQA/ALxREQBERAERRzi27PpJKK3xVTKN1Y53PVPcG+yjbjmLSdObXRc1XatkpbeiRotGhudvquWKluEFRIBs2Vpc7G5wP4W8uiAiIgCIiAIiIAiIgCIiAjvFt+da4hT0rg2plbkyuGRE3OM46uJzgbaEnbBrS5UzK+tbWT1U75NSHF3vHIwck6/wuz4h08/9cnE0scLZmCSmLjgS8rA0jPTBLs/mBwoo64RU0bIYSahzG8vPnDfr/C8/LV1bX0bMUypTOm57m4LXEcpBaQcFpGxB6FWfwXcZ7lYo5KrmMsTnRGQ/3OXZ3rgjPcFUZV3eflIa9sf5R/0qwPC6/Q23he6TXKZrKamqOZufiJc3PKPMkjQb5Kswfpemc59duyzJ54aaJ0tRKyKNvxPkcGgfMrNzmtaXOcA0DJJOgCoTinimq4jrOard7OlY7MFMAHNi6cx/ydjr6gYBOfS/8Xz3Ojp7bTh8Frp42xthLsulDQADIQddvh29dCIfWwt+v9PFfyONdzX149lqRca2mpvlPaqEy1UkzywzRNzG0gE7/i23GR3UkX58sd9qrNWGsoXRNmMTo/vWc4wcHbI190Loyca36aQvfd5hn8LGsaBr5Bv75Krj5CVO7XPopx/KQp3kXP7JF5Iqq4N4qv1XfqWhNQ6thldmVkkYJjZ1fzDBA23yNcDUq1Vsw5pzT3Sehgzznjvnx7CIitLgixkeyKN0kjmsY0FznOOAANySoTdfE+yUL3xRRVdRIAeXDAxpPTPMcgHzwfRcukvJKlvwffFe2/arHFXNYXOo5MvI6Ru0cT6ENPYAqnqhwYdCrGk4lut1pXTvrjDBJkCOnYGtI9SOY/UZ10wojU2Wjla4xGSJwGmDkfQrDkarJ3Sbce5jtZHIpGmoLpBktGgOwJ6/T91kayZlK2jEzjTMldMyIaAOIDc9zygD0z5nOnMHwzyMfrI17mkN20OPposOV0h98/6jb/1Zq33N7PmOquqz298Pj+j2NQXH3de/RZxtL9XuJ7A4C63D/CV3v7XvtlKJIo3Bj3uka1rTjONTnbyBUlHhdxHHCHtNvc7A+7FQ7m/VmNPVPw21uZKF0+Sp3EnBsHDV2vsvs7ZSOdEDh07/AHY2erjuewyeysKy+FNLGGyXutknf1hpyWM9C74j8uVdnw64fu1ho6ll1qWlkjh7KmY8vbFjOXZ2BcTsPLO50l624OlhSnS59no9P0eNSqtc+zStVpt9np/s9spIqaPOSGN1cfMncnuVuoi2G9LQREQHI4gspvTYIn1ksMDHEyRsaD7Ty36jpuNdsgEVpfDbJqqpjjjZFTMcaeJoGga0nXJ6ucS7J1JcOquJU/drG+2XWSlnaGxlzpIBpyvZn3cabAYBHQgHYgnH1Utaqf5NGB/TNSeoDGNiYAGtGABsFyq65Np43MjIdN59GevfssLrVhtQaeJ4Bzh7mnXPkP8ApXOla0Nw0AAbBZ20no0pbWySeF1vst1u1bRXe2xVE0sQljkkJyOUgOHlk8wOfVT+Twy4Ve4FtDNHoRhlVJ9dXFQHwppzNxnG8ZxBTyPOBnoG/L4v0V3rbilVPKMGfFDvlEW4P4KpOFqmrqIKueofOAxvtAByMByBpudd/wBBqpSiK6ZUrSK5lStSuAiIpOgiIgCIiALWuFBSXKnNPXU8c8R15XjOD5jyPcLZRPIKivHhZcIaiaW0VEFRBnMccry2QDyzjBPfI+Sjo4P4odVClFnqA4nHO8tDB3Ls4V/oqXglvZcs9JaIrwLwdHwvBLJLN7euqA0SvAw1oH4W9sk69e2ylSIrUlK0iptt7YREUk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4" name="Picture 4" descr="http://0.tqn.com/d/webclipart/1/0/G/D/nuts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1866145" cy="135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o.zrsss.si/~puncer/les/s_l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55526"/>
            <a:ext cx="3698546" cy="3816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PoljeZBesedilom 2"/>
          <p:cNvSpPr txBox="1"/>
          <p:nvPr/>
        </p:nvSpPr>
        <p:spPr>
          <a:xfrm>
            <a:off x="899592" y="267494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Candara" pitchFamily="34" charset="0"/>
              </a:rPr>
              <a:t>LIPA</a:t>
            </a:r>
            <a:r>
              <a:rPr lang="sl-SI" dirty="0" smtClean="0"/>
              <a:t>    </a:t>
            </a:r>
            <a:endParaRPr lang="sl-SI" dirty="0"/>
          </a:p>
        </p:txBody>
      </p:sp>
      <p:pic>
        <p:nvPicPr>
          <p:cNvPr id="4" name="Picture 2" descr="http://school.phillipmartin.info/school_stud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9662"/>
            <a:ext cx="2664296" cy="2936164"/>
          </a:xfrm>
          <a:prstGeom prst="rect">
            <a:avLst/>
          </a:prstGeom>
          <a:noFill/>
        </p:spPr>
      </p:pic>
      <p:sp>
        <p:nvSpPr>
          <p:cNvPr id="5" name="Zaokrožen pravokotni oblaček 4"/>
          <p:cNvSpPr/>
          <p:nvPr/>
        </p:nvSpPr>
        <p:spPr>
          <a:xfrm>
            <a:off x="2555776" y="555526"/>
            <a:ext cx="2592288" cy="1728192"/>
          </a:xfrm>
          <a:prstGeom prst="wedgeRoundRectCallout">
            <a:avLst>
              <a:gd name="adj1" fmla="val -65158"/>
              <a:gd name="adj2" fmla="val 500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latin typeface="Candara" pitchFamily="34" charset="0"/>
              </a:rPr>
              <a:t>NAJBRŽ NE VEŠ, DA SO IZ LIPOVINE NAREJENI SVINČNIKI IN VŽIGALICE. PRI PREHLADU PA NAM POMAGA LIPOV ČAJ.</a:t>
            </a:r>
            <a:endParaRPr lang="sl-SI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259</Words>
  <Application>Microsoft Office PowerPoint</Application>
  <PresentationFormat>Diaprojekcija na zaslonu (16:9)</PresentationFormat>
  <Paragraphs>38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NAJLJUBŠE DREVO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NAJLJUBŠE DREVO</dc:title>
  <dc:creator>Klavdija</dc:creator>
  <cp:lastModifiedBy>Renata</cp:lastModifiedBy>
  <cp:revision>39</cp:revision>
  <dcterms:created xsi:type="dcterms:W3CDTF">2010-08-04T08:53:18Z</dcterms:created>
  <dcterms:modified xsi:type="dcterms:W3CDTF">2010-09-19T12:03:44Z</dcterms:modified>
</cp:coreProperties>
</file>